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42"/>
  </p:notesMasterIdLst>
  <p:sldIdLst>
    <p:sldId id="256" r:id="rId6"/>
    <p:sldId id="257" r:id="rId7"/>
    <p:sldId id="258" r:id="rId8"/>
    <p:sldId id="854" r:id="rId9"/>
    <p:sldId id="873" r:id="rId10"/>
    <p:sldId id="947" r:id="rId11"/>
    <p:sldId id="919" r:id="rId12"/>
    <p:sldId id="944" r:id="rId13"/>
    <p:sldId id="952" r:id="rId14"/>
    <p:sldId id="855" r:id="rId15"/>
    <p:sldId id="931" r:id="rId16"/>
    <p:sldId id="950" r:id="rId17"/>
    <p:sldId id="926" r:id="rId18"/>
    <p:sldId id="945" r:id="rId19"/>
    <p:sldId id="946" r:id="rId20"/>
    <p:sldId id="858" r:id="rId21"/>
    <p:sldId id="882" r:id="rId22"/>
    <p:sldId id="951" r:id="rId23"/>
    <p:sldId id="949" r:id="rId24"/>
    <p:sldId id="948" r:id="rId25"/>
    <p:sldId id="856" r:id="rId26"/>
    <p:sldId id="930" r:id="rId27"/>
    <p:sldId id="865" r:id="rId28"/>
    <p:sldId id="932" r:id="rId29"/>
    <p:sldId id="933" r:id="rId30"/>
    <p:sldId id="934" r:id="rId31"/>
    <p:sldId id="936" r:id="rId32"/>
    <p:sldId id="937" r:id="rId33"/>
    <p:sldId id="938" r:id="rId34"/>
    <p:sldId id="940" r:id="rId35"/>
    <p:sldId id="941" r:id="rId36"/>
    <p:sldId id="942" r:id="rId37"/>
    <p:sldId id="911" r:id="rId38"/>
    <p:sldId id="912" r:id="rId39"/>
    <p:sldId id="916" r:id="rId40"/>
    <p:sldId id="853" r:id="rId4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2286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4572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6858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9144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11430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3716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6002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8288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521415D9-36F7-43E2-AB2F-B90AF26B5E84}">
      <p14:sectionLst xmlns:p14="http://schemas.microsoft.com/office/powerpoint/2010/main">
        <p14:section name="Title and Agenda" id="{593DD1A7-7E1E-BE49-81C3-05E69AC3EC42}">
          <p14:sldIdLst>
            <p14:sldId id="256"/>
            <p14:sldId id="257"/>
          </p14:sldIdLst>
        </p14:section>
        <p14:section name="Introducing DDD" id="{E5C52BF2-188A-1B4E-BB6B-6481F099BAD7}">
          <p14:sldIdLst>
            <p14:sldId id="258"/>
            <p14:sldId id="854"/>
            <p14:sldId id="873"/>
            <p14:sldId id="947"/>
            <p14:sldId id="919"/>
            <p14:sldId id="944"/>
            <p14:sldId id="952"/>
          </p14:sldIdLst>
        </p14:section>
        <p14:section name="Modeling Problems in Software" id="{E555AFF3-C36A-5C46-991B-C98B2B7676A9}">
          <p14:sldIdLst>
            <p14:sldId id="855"/>
            <p14:sldId id="931"/>
            <p14:sldId id="950"/>
            <p14:sldId id="926"/>
            <p14:sldId id="945"/>
            <p14:sldId id="946"/>
          </p14:sldIdLst>
        </p14:section>
        <p14:section name="Elements of a Domain Model" id="{54CCFD81-72C2-4DD7-8001-47F9859A62FC}">
          <p14:sldIdLst>
            <p14:sldId id="858"/>
            <p14:sldId id="882"/>
            <p14:sldId id="951"/>
            <p14:sldId id="949"/>
            <p14:sldId id="948"/>
          </p14:sldIdLst>
        </p14:section>
        <p14:section name="Understanding Value Objects &amp; Services in the Model" id="{A309C4D8-5011-0842-96D3-E8DC2D1141C0}">
          <p14:sldIdLst>
            <p14:sldId id="856"/>
            <p14:sldId id="930"/>
            <p14:sldId id="865"/>
          </p14:sldIdLst>
        </p14:section>
        <p14:section name="Talking Complexity with Aggregates" id="{74755D3F-ABF4-4092-88FC-38123F19CE18}">
          <p14:sldIdLst>
            <p14:sldId id="932"/>
            <p14:sldId id="933"/>
            <p14:sldId id="934"/>
          </p14:sldIdLst>
        </p14:section>
        <p14:section name="Working with Repositories" id="{985C7C94-D3C3-491D-88EE-42929F731011}">
          <p14:sldIdLst>
            <p14:sldId id="936"/>
            <p14:sldId id="937"/>
            <p14:sldId id="938"/>
          </p14:sldIdLst>
        </p14:section>
        <p14:section name="Domain Events and Anti-corruption Layers" id="{EDEDB66C-CD00-4BF5-AB90-E56E75D91288}">
          <p14:sldIdLst>
            <p14:sldId id="940"/>
            <p14:sldId id="941"/>
            <p14:sldId id="942"/>
          </p14:sldIdLst>
        </p14:section>
        <p14:section name="Resources" id="{EB59F8FB-02B9-421F-B793-66FE88B2519B}">
          <p14:sldIdLst>
            <p14:sldId id="911"/>
            <p14:sldId id="912"/>
            <p14:sldId id="916"/>
          </p14:sldIdLst>
        </p14:section>
        <p14:section name="End" id="{57FCAB14-04B3-6344-8D1A-E481CA28756E}">
          <p14:sldIdLst>
            <p14:sldId id="8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orient="horz" pos="83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5D34A3-C90A-4775-B1CB-A74F9904D961}" v="8" dt="2021-12-15T17:29:07.28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78378" autoAdjust="0"/>
  </p:normalViewPr>
  <p:slideViewPr>
    <p:cSldViewPr snapToGrid="0" snapToObjects="1" showGuides="1">
      <p:cViewPr varScale="1">
        <p:scale>
          <a:sx n="43" d="100"/>
          <a:sy n="43" d="100"/>
        </p:scale>
        <p:origin x="1440" y="78"/>
      </p:cViewPr>
      <p:guideLst>
        <p:guide orient="horz" pos="4320"/>
        <p:guide pos="7680"/>
        <p:guide orient="horz" pos="83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31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3629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7682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6826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3007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0933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4363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5718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359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0340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9838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7995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7584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6126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5664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107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16832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9980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78660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46242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9938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9301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5125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80873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8764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09190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7682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2396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6877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5564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5732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4905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349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8984" y="13081000"/>
            <a:ext cx="453332" cy="469900"/>
          </a:xfrm>
          <a:prstGeom prst="rect">
            <a:avLst/>
          </a:prstGeom>
        </p:spPr>
        <p:txBody>
          <a:bodyPr/>
          <a:lstStyle>
            <a:lvl1pPr algn="ctr">
              <a:defRPr sz="24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B6A64-0381-AB42-A5D0-0BAF47E6E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1703286" y="213207"/>
            <a:ext cx="4894924" cy="384179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/>
          <a:p>
            <a:pPr marL="0" indent="0">
              <a:buSzTx/>
              <a:buNone/>
              <a:defRPr sz="1600"/>
            </a:pPr>
            <a:r>
              <a:rPr b="1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>
                <a:solidFill>
                  <a:srgbClr val="929292"/>
                </a:solidFill>
              </a:rPr>
              <a:t>Presentation Title  - </a:t>
            </a:r>
            <a:r>
              <a:t> </a:t>
            </a:r>
            <a:r>
              <a:rPr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1703286" y="213207"/>
            <a:ext cx="4894924" cy="384179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/>
          <a:p>
            <a:pPr marL="0" indent="0">
              <a:buSzTx/>
              <a:buNone/>
              <a:defRPr sz="1600"/>
            </a:pPr>
            <a:r>
              <a: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>
                <a:solidFill>
                  <a:srgbClr val="FFFFFF"/>
                </a:solidFill>
              </a:rPr>
              <a:t>Presentation Title  -  </a:t>
            </a:r>
            <a:r>
              <a:rPr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9" name="Client name  //  presentation name  //  © Copyright 2020 Endava  //  Confidential and Proprietary  //  Version 1.0"/>
          <p:cNvSpPr txBox="1"/>
          <p:nvPr/>
        </p:nvSpPr>
        <p:spPr>
          <a:xfrm>
            <a:off x="674088" y="13300557"/>
            <a:ext cx="21322861" cy="320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1200" b="0" spc="119">
                <a:solidFill>
                  <a:srgbClr val="92929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b="1" dirty="0" err="1">
                <a:latin typeface="+mn-lt"/>
                <a:ea typeface="+mn-ea"/>
                <a:cs typeface="+mn-cs"/>
                <a:sym typeface="Helvetica"/>
              </a:rPr>
              <a:t>endava</a:t>
            </a:r>
            <a:r>
              <a:rPr lang="en-US" b="1" dirty="0">
                <a:latin typeface="+mn-lt"/>
                <a:ea typeface="+mn-ea"/>
                <a:cs typeface="+mn-cs"/>
                <a:sym typeface="Helvetica"/>
              </a:rPr>
              <a:t>  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en-US" b="0" i="0" dirty="0" err="1">
                <a:latin typeface="Arial" panose="020B0604020202020204" pitchFamily="34" charset="0"/>
                <a:cs typeface="Arial" panose="020B0604020202020204" pitchFamily="34" charset="0"/>
              </a:rPr>
              <a:t>DotNet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 community // </a:t>
            </a:r>
            <a:r>
              <a:rPr lang="en-US" b="1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Domain-driven design (DDD) //  </a:t>
            </a:r>
            <a:r>
              <a:rPr lang="en-US" b="0" i="0" dirty="0" err="1">
                <a:latin typeface="Arial" panose="020B0604020202020204" pitchFamily="34" charset="0"/>
                <a:cs typeface="Arial" panose="020B0604020202020204" pitchFamily="34" charset="0"/>
              </a:rPr>
              <a:t>meto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latin typeface="Arial" panose="020B0604020202020204" pitchFamily="34" charset="0"/>
                <a:cs typeface="Arial" panose="020B0604020202020204" pitchFamily="34" charset="0"/>
              </a:rPr>
              <a:t>trajkovski</a:t>
            </a:r>
            <a:endParaRPr lang="en-US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AB5CD-6A95-E04E-9BCC-26E9D9D1DD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07" y="13292245"/>
            <a:ext cx="430558" cy="32067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eader and Minimal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"/>
          <p:cNvSpPr/>
          <p:nvPr/>
        </p:nvSpPr>
        <p:spPr>
          <a:xfrm>
            <a:off x="1778000" y="-3175"/>
            <a:ext cx="413668" cy="48543"/>
          </a:xfrm>
          <a:prstGeom prst="rect">
            <a:avLst/>
          </a:prstGeom>
          <a:solidFill>
            <a:srgbClr val="DE411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9" name="Client Name  Presentation Title  -  1. Chapter Name"/>
          <p:cNvSpPr txBox="1"/>
          <p:nvPr/>
        </p:nvSpPr>
        <p:spPr>
          <a:xfrm>
            <a:off x="1703286" y="210051"/>
            <a:ext cx="4959690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16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 b="0" i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Title  -  </a:t>
            </a:r>
            <a:r>
              <a:rPr b="1" dirty="0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1A24C2-0663-FA45-9B66-5259AB40B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07" y="13292245"/>
            <a:ext cx="430558" cy="32067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inimal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8CF83-0BCF-FB4F-A59E-E902A63447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07" y="13292245"/>
            <a:ext cx="430558" cy="32067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466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99652-873B-6043-8DB0-461CF8A8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F97BD-94D3-3944-ADD5-D3B1C3A23E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69732142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1778000" y="-3175"/>
            <a:ext cx="413668" cy="48543"/>
          </a:xfrm>
          <a:prstGeom prst="rect">
            <a:avLst/>
          </a:prstGeom>
          <a:solidFill>
            <a:srgbClr val="DE411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32923" y="13289446"/>
            <a:ext cx="340321" cy="342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 defTabSz="825500">
              <a:lnSpc>
                <a:spcPct val="100000"/>
              </a:lnSpc>
              <a:defRPr sz="1600" cap="none" spc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Client name  //  presentation name  //  © Copyright 2020 Endava  //  Confidential and Proprietary  //  Version 1.0"/>
          <p:cNvSpPr txBox="1"/>
          <p:nvPr/>
        </p:nvSpPr>
        <p:spPr>
          <a:xfrm>
            <a:off x="674088" y="13300557"/>
            <a:ext cx="21322861" cy="320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1200" b="0" spc="119">
                <a:solidFill>
                  <a:srgbClr val="92929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b="1" dirty="0" err="1">
                <a:latin typeface="+mn-lt"/>
                <a:ea typeface="+mn-ea"/>
                <a:cs typeface="+mn-cs"/>
                <a:sym typeface="Helvetica"/>
              </a:rPr>
              <a:t>endava</a:t>
            </a:r>
            <a:r>
              <a:rPr b="1" dirty="0">
                <a:latin typeface="+mn-lt"/>
                <a:ea typeface="+mn-ea"/>
                <a:cs typeface="+mn-cs"/>
                <a:sym typeface="Helvetica"/>
              </a:rPr>
              <a:t>  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latin typeface="Arial" panose="020B0604020202020204" pitchFamily="34" charset="0"/>
                <a:cs typeface="Arial" panose="020B0604020202020204" pitchFamily="34" charset="0"/>
              </a:rPr>
              <a:t>DotNet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 community // </a:t>
            </a:r>
            <a:r>
              <a:rPr lang="en-US" b="1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Domain-driven design (DDD)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 //  </a:t>
            </a:r>
            <a:r>
              <a:rPr lang="en-US" b="0" i="0" dirty="0" err="1">
                <a:latin typeface="Arial" panose="020B0604020202020204" pitchFamily="34" charset="0"/>
                <a:cs typeface="Arial" panose="020B0604020202020204" pitchFamily="34" charset="0"/>
              </a:rPr>
              <a:t>meto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latin typeface="Arial" panose="020B0604020202020204" pitchFamily="34" charset="0"/>
                <a:cs typeface="Arial" panose="020B0604020202020204" pitchFamily="34" charset="0"/>
              </a:rPr>
              <a:t>trajkovski</a:t>
            </a: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lang="en-GB" dirty="0"/>
              <a:t>Body level one</a:t>
            </a:r>
          </a:p>
          <a:p>
            <a:pPr lvl="1"/>
            <a:r>
              <a:rPr lang="en-GB" dirty="0"/>
              <a:t>Body level two</a:t>
            </a:r>
          </a:p>
          <a:p>
            <a:pPr lvl="2"/>
            <a:r>
              <a:rPr lang="en-GB" dirty="0"/>
              <a:t>Body level three</a:t>
            </a:r>
          </a:p>
          <a:p>
            <a:pPr lvl="3"/>
            <a:r>
              <a:rPr lang="en-GB" dirty="0"/>
              <a:t>Body level four</a:t>
            </a:r>
          </a:p>
          <a:p>
            <a:pPr lvl="4"/>
            <a:r>
              <a:rPr lang="en-GB" dirty="0"/>
              <a:t>Body level five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D3690-743F-304B-BC3C-3FB1778AF88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7607" y="13292245"/>
            <a:ext cx="430558" cy="320676"/>
          </a:xfrm>
          <a:prstGeom prst="rect">
            <a:avLst/>
          </a:prstGeom>
        </p:spPr>
      </p:pic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9A51FF35-04BE-EC4C-98ED-E33A427F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RO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7" r:id="rId6"/>
    <p:sldLayoutId id="2147483659" r:id="rId7"/>
    <p:sldLayoutId id="2147483660" r:id="rId8"/>
  </p:sldLayoutIdLst>
  <p:transition spd="med"/>
  <p:txStyles>
    <p:titleStyle>
      <a:lvl1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chemeClr val="bg2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26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1pPr>
      <a:lvl2pPr marL="89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2pPr>
      <a:lvl3pPr marL="153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3pPr>
      <a:lvl4pPr marL="216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4pPr>
      <a:lvl5pPr marL="280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5pPr>
      <a:lvl6pPr marL="343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07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470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34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rdalis/pluralsight-ddd-fundamentals" TargetMode="External"/><Relationship Id="rId3" Type="http://schemas.openxmlformats.org/officeDocument/2006/relationships/hyperlink" Target="https://app.pluralsight.com/library/courses/fundamentals-domain-driven-design/table-of-contents" TargetMode="External"/><Relationship Id="rId7" Type="http://schemas.openxmlformats.org/officeDocument/2006/relationships/hyperlink" Target="https://app.pluralsight.com/paths/skill/domain-driven-design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.pluralsight.com/library/courses/domain-driven-design-legacy-projects/table-of-contents" TargetMode="External"/><Relationship Id="rId5" Type="http://schemas.openxmlformats.org/officeDocument/2006/relationships/hyperlink" Target="https://app.pluralsight.com/library/courses/domain-driven-design-in-practice/table-of-contents" TargetMode="External"/><Relationship Id="rId10" Type="http://schemas.openxmlformats.org/officeDocument/2006/relationships/hyperlink" Target="https://www.domainlanguage.com/" TargetMode="External"/><Relationship Id="rId4" Type="http://schemas.openxmlformats.org/officeDocument/2006/relationships/hyperlink" Target="https://app.pluralsight.com/library/courses/domain-driven-design-fundamentals/table-of-contents" TargetMode="External"/><Relationship Id="rId9" Type="http://schemas.openxmlformats.org/officeDocument/2006/relationships/hyperlink" Target="https://www.dddcommunity.org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Because presentation matters"/>
          <p:cNvSpPr txBox="1"/>
          <p:nvPr/>
        </p:nvSpPr>
        <p:spPr>
          <a:xfrm>
            <a:off x="3066033" y="9708371"/>
            <a:ext cx="14244132" cy="35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endParaRPr dirty="0"/>
          </a:p>
        </p:txBody>
      </p:sp>
      <p:sp>
        <p:nvSpPr>
          <p:cNvPr id="95" name="Endava Presentation…"/>
          <p:cNvSpPr txBox="1"/>
          <p:nvPr/>
        </p:nvSpPr>
        <p:spPr>
          <a:xfrm>
            <a:off x="2991170" y="8321138"/>
            <a:ext cx="15513398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en-US" dirty="0"/>
              <a:t>Domain-Driven Design (DDD)</a:t>
            </a:r>
          </a:p>
        </p:txBody>
      </p:sp>
      <p:pic>
        <p:nvPicPr>
          <p:cNvPr id="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824" y="6159545"/>
            <a:ext cx="2716610" cy="91431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Rectangle"/>
          <p:cNvSpPr/>
          <p:nvPr/>
        </p:nvSpPr>
        <p:spPr>
          <a:xfrm>
            <a:off x="3111851" y="7849728"/>
            <a:ext cx="413669" cy="485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" descr="Image"/>
          <p:cNvPicPr>
            <a:picLocks noChangeAspect="1"/>
          </p:cNvPicPr>
          <p:nvPr/>
        </p:nvPicPr>
        <p:blipFill rotWithShape="1">
          <a:blip r:embed="rId3"/>
          <a:srcRect b="3542"/>
          <a:stretch/>
        </p:blipFill>
        <p:spPr>
          <a:xfrm>
            <a:off x="0" y="0"/>
            <a:ext cx="24384000" cy="13230225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1"/>
          <p:cNvSpPr/>
          <p:nvPr/>
        </p:nvSpPr>
        <p:spPr>
          <a:xfrm>
            <a:off x="3149600" y="6715165"/>
            <a:ext cx="1270000" cy="1270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r>
              <a:rPr lang="en-US" dirty="0"/>
              <a:t>2</a:t>
            </a:r>
            <a:endParaRPr dirty="0"/>
          </a:p>
        </p:txBody>
      </p:sp>
      <p:sp>
        <p:nvSpPr>
          <p:cNvPr id="110" name="General template…"/>
          <p:cNvSpPr txBox="1"/>
          <p:nvPr/>
        </p:nvSpPr>
        <p:spPr>
          <a:xfrm>
            <a:off x="3016569" y="9643328"/>
            <a:ext cx="15003801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en-US" dirty="0"/>
              <a:t>Modeling Problems in Software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965D8F5-C135-C243-816E-E832859A17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4004658" y="13289446"/>
            <a:ext cx="26858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129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764" name="What is simply dummy text of the printing and typesetting industry has been the industry's standard dummy text ever since the 1500s when an unknown printer took a galley of type and scrambled it to make a type specimen book it has. What is simply dummy t"/>
          <p:cNvSpPr txBox="1"/>
          <p:nvPr/>
        </p:nvSpPr>
        <p:spPr>
          <a:xfrm>
            <a:off x="1719953" y="3393542"/>
            <a:ext cx="18999013" cy="345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These are the people who live and breed the business or process or whatever you are targeting with the software you're planning to write.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Invest in your relationship with the domain expert.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Important to get on the "same page" with the domain expert.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Learn and communicate in the language of domain, not the language of technology.</a:t>
            </a:r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1966931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Domain Expert</a:t>
            </a:r>
          </a:p>
        </p:txBody>
      </p:sp>
    </p:spTree>
    <p:extLst>
      <p:ext uri="{BB962C8B-B14F-4D97-AF65-F5344CB8AC3E}">
        <p14:creationId xmlns:p14="http://schemas.microsoft.com/office/powerpoint/2010/main" val="289681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764" name="What is simply dummy text of the printing and typesetting industry has been the industry's standard dummy text ever since the 1500s when an unknown printer took a galley of type and scrambled it to make a type specimen book it has. What is simply dummy t"/>
          <p:cNvSpPr txBox="1"/>
          <p:nvPr/>
        </p:nvSpPr>
        <p:spPr>
          <a:xfrm>
            <a:off x="1719953" y="3393542"/>
            <a:ext cx="18999013" cy="57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bounded context is simply the boundary within a domain where a particular domain model applies.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1966931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Bounded Context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0927D1-31C0-B722-F767-AC1C68A9D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465" y="4677164"/>
            <a:ext cx="8972729" cy="797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9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764" name="What is simply dummy text of the printing and typesetting industry has been the industry's standard dummy text ever since the 1500s when an unknown printer took a galley of type and scrambled it to make a type specimen book it has. What is simply dummy t"/>
          <p:cNvSpPr txBox="1"/>
          <p:nvPr/>
        </p:nvSpPr>
        <p:spPr>
          <a:xfrm>
            <a:off x="1719953" y="3393542"/>
            <a:ext cx="16523442" cy="1006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Demonstrates how bounded contexts connect to one another while supporting communication between teams.</a:t>
            </a:r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1966931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Context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1D6578-2EB6-1B65-193C-8D757A8C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092" y="4890287"/>
            <a:ext cx="12441386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764" name="What is simply dummy text of the printing and typesetting industry has been the industry's standard dummy text ever since the 1500s when an unknown printer took a galley of type and scrambled it to make a type specimen book it has. What is simply dummy t"/>
          <p:cNvSpPr txBox="1"/>
          <p:nvPr/>
        </p:nvSpPr>
        <p:spPr>
          <a:xfrm>
            <a:off x="1719953" y="3393542"/>
            <a:ext cx="16523442" cy="1390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Bounded contexts have shared concepts or resources - this is called shared kernel.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The goal is to reduce duplication.</a:t>
            </a:r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1966931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Shared Kernel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CCA3BD-1623-8DD7-4F91-0C660B981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788" y="5175902"/>
            <a:ext cx="12612860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764" name="What is simply dummy text of the printing and typesetting industry has been the industry's standard dummy text ever since the 1500s when an unknown printer took a galley of type and scrambled it to make a type specimen book it has. What is simply dummy t"/>
          <p:cNvSpPr txBox="1"/>
          <p:nvPr/>
        </p:nvSpPr>
        <p:spPr>
          <a:xfrm>
            <a:off x="1719953" y="3393542"/>
            <a:ext cx="16523442" cy="2252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A simple definition of a ubiquitous language is to come up with terms that'll be commonly used when discussing a particular subdomain. 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And they will most likely be terms that come from the PROBLEM SPACE, NOT THE SOFTWARE WORLD!</a:t>
            </a:r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1966931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Ubiquitous Language</a:t>
            </a:r>
          </a:p>
        </p:txBody>
      </p:sp>
    </p:spTree>
    <p:extLst>
      <p:ext uri="{BB962C8B-B14F-4D97-AF65-F5344CB8AC3E}">
        <p14:creationId xmlns:p14="http://schemas.microsoft.com/office/powerpoint/2010/main" val="88253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" descr="Image"/>
          <p:cNvPicPr>
            <a:picLocks noChangeAspect="1"/>
          </p:cNvPicPr>
          <p:nvPr/>
        </p:nvPicPr>
        <p:blipFill rotWithShape="1">
          <a:blip r:embed="rId3"/>
          <a:srcRect b="3542"/>
          <a:stretch/>
        </p:blipFill>
        <p:spPr>
          <a:xfrm>
            <a:off x="0" y="0"/>
            <a:ext cx="24384000" cy="13230225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1"/>
          <p:cNvSpPr/>
          <p:nvPr/>
        </p:nvSpPr>
        <p:spPr>
          <a:xfrm>
            <a:off x="3149600" y="6715165"/>
            <a:ext cx="1270000" cy="1270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110" name="General template…"/>
          <p:cNvSpPr txBox="1"/>
          <p:nvPr/>
        </p:nvSpPr>
        <p:spPr>
          <a:xfrm>
            <a:off x="3016570" y="9726175"/>
            <a:ext cx="1424413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en-US" dirty="0"/>
              <a:t>Elements of a Domain Model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965D8F5-C135-C243-816E-E832859A17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4004658" y="13289446"/>
            <a:ext cx="26858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16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491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764" name="What is simply dummy text of the printing and typesetting industry has been the industry's standard dummy text ever since the 1500s when an unknown printer took a galley of type and scrambled it to make a type specimen book it has. What is simply dummy t"/>
          <p:cNvSpPr txBox="1"/>
          <p:nvPr/>
        </p:nvSpPr>
        <p:spPr>
          <a:xfrm>
            <a:off x="1719954" y="3393542"/>
            <a:ext cx="14526368" cy="2637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The domain is the hart of business software</a:t>
            </a:r>
            <a:r>
              <a:rPr lang="mk-MK" sz="2800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The Domain Layer is responsible for representing concepts of the business, information about the business situation, and business rules.</a:t>
            </a:r>
            <a:endParaRPr lang="mk-MK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We're isolating the domain using layered architecture.</a:t>
            </a:r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1966931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Domain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24AAC-DACC-3049-91BB-E2CDFF50A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8425" y="2685076"/>
            <a:ext cx="6785152" cy="866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1966931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Elements of Domain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0DDFBD-AFA1-2891-264C-F3D502497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041" y="2685077"/>
            <a:ext cx="11929917" cy="1060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3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764" name="What is simply dummy text of the printing and typesetting industry has been the industry's standard dummy text ever since the 1500s when an unknown printer took a galley of type and scrambled it to make a type specimen book it has. What is simply dummy t"/>
          <p:cNvSpPr txBox="1"/>
          <p:nvPr/>
        </p:nvSpPr>
        <p:spPr>
          <a:xfrm>
            <a:off x="1719953" y="3393542"/>
            <a:ext cx="17259423" cy="1821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An entity is something we need to be able to track, locate, retrieve, and store, and we do that with an identity key.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Entity is a mutable class with an identity.</a:t>
            </a:r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1966931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Entity</a:t>
            </a:r>
          </a:p>
        </p:txBody>
      </p:sp>
    </p:spTree>
    <p:extLst>
      <p:ext uri="{BB962C8B-B14F-4D97-AF65-F5344CB8AC3E}">
        <p14:creationId xmlns:p14="http://schemas.microsoft.com/office/powerpoint/2010/main" val="178022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004658" y="13289446"/>
            <a:ext cx="26858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2</a:t>
            </a:fld>
            <a:endParaRPr dirty="0"/>
          </a:p>
        </p:txBody>
      </p:sp>
      <p:sp>
        <p:nvSpPr>
          <p:cNvPr id="101" name="Agenda"/>
          <p:cNvSpPr txBox="1"/>
          <p:nvPr/>
        </p:nvSpPr>
        <p:spPr>
          <a:xfrm>
            <a:off x="3044700" y="3792734"/>
            <a:ext cx="442463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7000" cap="none" spc="-209"/>
            </a:lvl1pPr>
          </a:lstStyle>
          <a:p>
            <a:r>
              <a:rPr dirty="0"/>
              <a:t>Agenda</a:t>
            </a:r>
          </a:p>
        </p:txBody>
      </p:sp>
      <p:sp>
        <p:nvSpPr>
          <p:cNvPr id="102" name="general template guidance…"/>
          <p:cNvSpPr txBox="1"/>
          <p:nvPr/>
        </p:nvSpPr>
        <p:spPr>
          <a:xfrm>
            <a:off x="3044700" y="6574235"/>
            <a:ext cx="10487249" cy="2945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/>
          <a:p>
            <a:pPr marL="555625" indent="-555625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dirty="0"/>
              <a:t>Introducing DDD</a:t>
            </a:r>
          </a:p>
          <a:p>
            <a:pPr marL="555625" indent="-555625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dirty="0"/>
              <a:t>Modeling Problems in Software</a:t>
            </a:r>
            <a:endParaRPr dirty="0"/>
          </a:p>
          <a:p>
            <a:pPr marL="555625" indent="-555625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dirty="0"/>
              <a:t>Elements of a Domain Model</a:t>
            </a:r>
            <a:endParaRPr dirty="0"/>
          </a:p>
          <a:p>
            <a:pPr marL="555625" indent="-555625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dirty="0"/>
              <a:t>Understanding Value Objects &amp; Services in the Model</a:t>
            </a:r>
          </a:p>
          <a:p>
            <a:pPr marL="555625" indent="-555625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dirty="0"/>
              <a:t>Talking Complexity with Aggregates</a:t>
            </a:r>
          </a:p>
          <a:p>
            <a:pPr marL="555625" indent="-555625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dirty="0"/>
              <a:t>Working with Repositories</a:t>
            </a:r>
          </a:p>
          <a:p>
            <a:pPr marL="555625" indent="-555625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dirty="0"/>
              <a:t>Domain Events and Anti-corruption Layers</a:t>
            </a:r>
            <a:endParaRPr dirty="0"/>
          </a:p>
          <a:p>
            <a:pPr marL="555625" indent="-555625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dirty="0"/>
              <a:t>resources</a:t>
            </a:r>
          </a:p>
        </p:txBody>
      </p:sp>
      <p:pic>
        <p:nvPicPr>
          <p:cNvPr id="1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589" y="2797130"/>
            <a:ext cx="828787" cy="6188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764" name="What is simply dummy text of the printing and typesetting industry has been the industry's standard dummy text ever since the 1500s when an unknown printer took a galley of type and scrambled it to make a type specimen book it has. What is simply dummy t"/>
          <p:cNvSpPr txBox="1"/>
          <p:nvPr/>
        </p:nvSpPr>
        <p:spPr>
          <a:xfrm>
            <a:off x="1719953" y="3393542"/>
            <a:ext cx="17259423" cy="1006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Some of the issues are that the DDD terms overlap with technology terms. Most of the terms are really different.</a:t>
            </a:r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1966931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DDD Terms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3CEFC-29B6-EA12-FF05-C6FA90B8F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58" y="5108052"/>
            <a:ext cx="16505946" cy="664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1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" descr="Image"/>
          <p:cNvPicPr>
            <a:picLocks noChangeAspect="1"/>
          </p:cNvPicPr>
          <p:nvPr/>
        </p:nvPicPr>
        <p:blipFill rotWithShape="1">
          <a:blip r:embed="rId3"/>
          <a:srcRect b="3542"/>
          <a:stretch/>
        </p:blipFill>
        <p:spPr>
          <a:xfrm>
            <a:off x="0" y="0"/>
            <a:ext cx="24384000" cy="13230225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1"/>
          <p:cNvSpPr/>
          <p:nvPr/>
        </p:nvSpPr>
        <p:spPr>
          <a:xfrm>
            <a:off x="3149600" y="6715165"/>
            <a:ext cx="1270000" cy="1270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0" name="General template…"/>
          <p:cNvSpPr txBox="1"/>
          <p:nvPr/>
        </p:nvSpPr>
        <p:spPr>
          <a:xfrm>
            <a:off x="3016570" y="9295288"/>
            <a:ext cx="14244132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en-US" dirty="0"/>
              <a:t>Understanding Value Objects &amp; Services in the Model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965D8F5-C135-C243-816E-E832859A17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4004658" y="13289446"/>
            <a:ext cx="26858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05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1966931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Value Object</a:t>
            </a:r>
          </a:p>
        </p:txBody>
      </p:sp>
      <p:sp>
        <p:nvSpPr>
          <p:cNvPr id="6" name="What is simply dummy text of the printing and typesetting industry has been the industry's standard dummy text ever since the 1500s when an unknown printer took a galley of type and scrambled it to make a type specimen book it has. What is simply dummy t">
            <a:extLst>
              <a:ext uri="{FF2B5EF4-FFF2-40B4-BE49-F238E27FC236}">
                <a16:creationId xmlns:a16="http://schemas.microsoft.com/office/drawing/2014/main" id="{63F79289-3DAE-450D-BA22-E641F4FB12DF}"/>
              </a:ext>
            </a:extLst>
          </p:cNvPr>
          <p:cNvSpPr txBox="1"/>
          <p:nvPr/>
        </p:nvSpPr>
        <p:spPr>
          <a:xfrm>
            <a:off x="1719953" y="3393542"/>
            <a:ext cx="15140691" cy="4791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An object that represents a descriptive aspect of the domain with no conceptual identity is called a VALUE OBJECT.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Value objects:</a:t>
            </a:r>
            <a:b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- Measures, quantifies, or describes a thing in the domain</a:t>
            </a:r>
            <a:b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- Identity is based on composition of values</a:t>
            </a:r>
            <a:b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- Immutable </a:t>
            </a:r>
            <a:b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- Compared using all values</a:t>
            </a:r>
            <a:b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- No side effect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Examples: string, datetime, money</a:t>
            </a:r>
          </a:p>
        </p:txBody>
      </p:sp>
    </p:spTree>
    <p:extLst>
      <p:ext uri="{BB962C8B-B14F-4D97-AF65-F5344CB8AC3E}">
        <p14:creationId xmlns:p14="http://schemas.microsoft.com/office/powerpoint/2010/main" val="24243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1966931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Domain Service</a:t>
            </a:r>
          </a:p>
        </p:txBody>
      </p:sp>
      <p:sp>
        <p:nvSpPr>
          <p:cNvPr id="6" name="What is simply dummy text of the printing and typesetting industry has been the industry's standard dummy text ever since the 1500s when an unknown printer took a galley of type and scrambled it to make a type specimen book it has. What is simply dummy t">
            <a:extLst>
              <a:ext uri="{FF2B5EF4-FFF2-40B4-BE49-F238E27FC236}">
                <a16:creationId xmlns:a16="http://schemas.microsoft.com/office/drawing/2014/main" id="{63F79289-3DAE-450D-BA22-E641F4FB12DF}"/>
              </a:ext>
            </a:extLst>
          </p:cNvPr>
          <p:cNvSpPr txBox="1"/>
          <p:nvPr/>
        </p:nvSpPr>
        <p:spPr>
          <a:xfrm>
            <a:off x="1719953" y="3393542"/>
            <a:ext cx="15140691" cy="1390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Provide a place in the model to hold behavior that doesn't belong elsewhere in that domain.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A service is often appropriate for operation that doesn't belong in entity or value object.</a:t>
            </a:r>
          </a:p>
        </p:txBody>
      </p:sp>
    </p:spTree>
    <p:extLst>
      <p:ext uri="{BB962C8B-B14F-4D97-AF65-F5344CB8AC3E}">
        <p14:creationId xmlns:p14="http://schemas.microsoft.com/office/powerpoint/2010/main" val="55858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" descr="Image"/>
          <p:cNvPicPr>
            <a:picLocks noChangeAspect="1"/>
          </p:cNvPicPr>
          <p:nvPr/>
        </p:nvPicPr>
        <p:blipFill rotWithShape="1">
          <a:blip r:embed="rId3"/>
          <a:srcRect b="3542"/>
          <a:stretch/>
        </p:blipFill>
        <p:spPr>
          <a:xfrm>
            <a:off x="0" y="0"/>
            <a:ext cx="24384000" cy="13230225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1"/>
          <p:cNvSpPr/>
          <p:nvPr/>
        </p:nvSpPr>
        <p:spPr>
          <a:xfrm>
            <a:off x="3149600" y="6715165"/>
            <a:ext cx="1270000" cy="1270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0" name="General template…"/>
          <p:cNvSpPr txBox="1"/>
          <p:nvPr/>
        </p:nvSpPr>
        <p:spPr>
          <a:xfrm>
            <a:off x="3016570" y="9295288"/>
            <a:ext cx="14244132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en-US" dirty="0"/>
              <a:t>Talking Complexity with Aggregates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965D8F5-C135-C243-816E-E832859A17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4004658" y="13289446"/>
            <a:ext cx="26858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24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1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1966931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Aggregates</a:t>
            </a:r>
          </a:p>
        </p:txBody>
      </p:sp>
      <p:sp>
        <p:nvSpPr>
          <p:cNvPr id="6" name="What is simply dummy text of the printing and typesetting industry has been the industry's standard dummy text ever since the 1500s when an unknown printer took a galley of type and scrambled it to make a type specimen book it has. What is simply dummy t">
            <a:extLst>
              <a:ext uri="{FF2B5EF4-FFF2-40B4-BE49-F238E27FC236}">
                <a16:creationId xmlns:a16="http://schemas.microsoft.com/office/drawing/2014/main" id="{63F79289-3DAE-450D-BA22-E641F4FB12DF}"/>
              </a:ext>
            </a:extLst>
          </p:cNvPr>
          <p:cNvSpPr txBox="1"/>
          <p:nvPr/>
        </p:nvSpPr>
        <p:spPr>
          <a:xfrm>
            <a:off x="1719953" y="3393542"/>
            <a:ext cx="15140691" cy="1821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An aggregate is a cluster of associated objects (Entities and Value Objects) that we treat as a unit for the purpose of data changes.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Any object internal to an aggregate is prohibited from access except by traversal from the root.</a:t>
            </a:r>
          </a:p>
        </p:txBody>
      </p:sp>
    </p:spTree>
    <p:extLst>
      <p:ext uri="{BB962C8B-B14F-4D97-AF65-F5344CB8AC3E}">
        <p14:creationId xmlns:p14="http://schemas.microsoft.com/office/powerpoint/2010/main" val="393601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26</a:t>
            </a:fld>
            <a:endParaRPr/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1966931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Aggregate Root</a:t>
            </a:r>
          </a:p>
        </p:txBody>
      </p:sp>
      <p:sp>
        <p:nvSpPr>
          <p:cNvPr id="6" name="What is simply dummy text of the printing and typesetting industry has been the industry's standard dummy text ever since the 1500s when an unknown printer took a galley of type and scrambled it to make a type specimen book it has. What is simply dummy t">
            <a:extLst>
              <a:ext uri="{FF2B5EF4-FFF2-40B4-BE49-F238E27FC236}">
                <a16:creationId xmlns:a16="http://schemas.microsoft.com/office/drawing/2014/main" id="{63F79289-3DAE-450D-BA22-E641F4FB12DF}"/>
              </a:ext>
            </a:extLst>
          </p:cNvPr>
          <p:cNvSpPr txBox="1"/>
          <p:nvPr/>
        </p:nvSpPr>
        <p:spPr>
          <a:xfrm>
            <a:off x="1719953" y="3393542"/>
            <a:ext cx="15140691" cy="1821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Every aggregate has a root, the root should be an entity.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Choose one entity to be the root of each aggregate, and control all access to the objects inside the boundary through the root.</a:t>
            </a:r>
          </a:p>
        </p:txBody>
      </p:sp>
    </p:spTree>
    <p:extLst>
      <p:ext uri="{BB962C8B-B14F-4D97-AF65-F5344CB8AC3E}">
        <p14:creationId xmlns:p14="http://schemas.microsoft.com/office/powerpoint/2010/main" val="178599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" descr="Image"/>
          <p:cNvPicPr>
            <a:picLocks noChangeAspect="1"/>
          </p:cNvPicPr>
          <p:nvPr/>
        </p:nvPicPr>
        <p:blipFill rotWithShape="1">
          <a:blip r:embed="rId3"/>
          <a:srcRect b="3542"/>
          <a:stretch/>
        </p:blipFill>
        <p:spPr>
          <a:xfrm>
            <a:off x="0" y="0"/>
            <a:ext cx="24384000" cy="13230225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1"/>
          <p:cNvSpPr/>
          <p:nvPr/>
        </p:nvSpPr>
        <p:spPr>
          <a:xfrm>
            <a:off x="3149600" y="6715165"/>
            <a:ext cx="1270000" cy="1270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0" name="General template…"/>
          <p:cNvSpPr txBox="1"/>
          <p:nvPr/>
        </p:nvSpPr>
        <p:spPr>
          <a:xfrm>
            <a:off x="3016570" y="9726175"/>
            <a:ext cx="1424413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en-US" dirty="0"/>
              <a:t>Working with Repositories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965D8F5-C135-C243-816E-E832859A17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4004658" y="13289446"/>
            <a:ext cx="26858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27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133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28</a:t>
            </a:fld>
            <a:endParaRPr/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1966931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Repository</a:t>
            </a:r>
          </a:p>
        </p:txBody>
      </p:sp>
      <p:sp>
        <p:nvSpPr>
          <p:cNvPr id="6" name="What is simply dummy text of the printing and typesetting industry has been the industry's standard dummy text ever since the 1500s when an unknown printer took a galley of type and scrambled it to make a type specimen book it has. What is simply dummy t">
            <a:extLst>
              <a:ext uri="{FF2B5EF4-FFF2-40B4-BE49-F238E27FC236}">
                <a16:creationId xmlns:a16="http://schemas.microsoft.com/office/drawing/2014/main" id="{63F79289-3DAE-450D-BA22-E641F4FB12DF}"/>
              </a:ext>
            </a:extLst>
          </p:cNvPr>
          <p:cNvSpPr txBox="1"/>
          <p:nvPr/>
        </p:nvSpPr>
        <p:spPr>
          <a:xfrm>
            <a:off x="1719953" y="3393542"/>
            <a:ext cx="15140691" cy="2683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An abstraction the domain model uses to define what persistence needs it has.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General repository tips</a:t>
            </a:r>
            <a:b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1. Use repositories for aggregate roots only.</a:t>
            </a:r>
            <a:b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2. Keep the clients focused on model, while delegating all of the object storage and access concerns to the repositories.</a:t>
            </a:r>
          </a:p>
        </p:txBody>
      </p:sp>
    </p:spTree>
    <p:extLst>
      <p:ext uri="{BB962C8B-B14F-4D97-AF65-F5344CB8AC3E}">
        <p14:creationId xmlns:p14="http://schemas.microsoft.com/office/powerpoint/2010/main" val="425639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29</a:t>
            </a:fld>
            <a:endParaRPr/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1966931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Specification</a:t>
            </a:r>
          </a:p>
        </p:txBody>
      </p:sp>
      <p:sp>
        <p:nvSpPr>
          <p:cNvPr id="6" name="What is simply dummy text of the printing and typesetting industry has been the industry's standard dummy text ever since the 1500s when an unknown printer took a galley of type and scrambled it to make a type specimen book it has. What is simply dummy t">
            <a:extLst>
              <a:ext uri="{FF2B5EF4-FFF2-40B4-BE49-F238E27FC236}">
                <a16:creationId xmlns:a16="http://schemas.microsoft.com/office/drawing/2014/main" id="{63F79289-3DAE-450D-BA22-E641F4FB12DF}"/>
              </a:ext>
            </a:extLst>
          </p:cNvPr>
          <p:cNvSpPr txBox="1"/>
          <p:nvPr/>
        </p:nvSpPr>
        <p:spPr>
          <a:xfrm>
            <a:off x="1719953" y="3393542"/>
            <a:ext cx="15140691" cy="1006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Specification is a method of encapsulating a business rule so that it can be passed to other methods which are responsible for applying it.</a:t>
            </a:r>
          </a:p>
        </p:txBody>
      </p:sp>
    </p:spTree>
    <p:extLst>
      <p:ext uri="{BB962C8B-B14F-4D97-AF65-F5344CB8AC3E}">
        <p14:creationId xmlns:p14="http://schemas.microsoft.com/office/powerpoint/2010/main" val="280812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" descr="Image"/>
          <p:cNvPicPr>
            <a:picLocks noChangeAspect="1"/>
          </p:cNvPicPr>
          <p:nvPr/>
        </p:nvPicPr>
        <p:blipFill rotWithShape="1">
          <a:blip r:embed="rId3"/>
          <a:srcRect b="3542"/>
          <a:stretch/>
        </p:blipFill>
        <p:spPr>
          <a:xfrm>
            <a:off x="0" y="0"/>
            <a:ext cx="24384000" cy="13230225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1"/>
          <p:cNvSpPr/>
          <p:nvPr/>
        </p:nvSpPr>
        <p:spPr>
          <a:xfrm>
            <a:off x="3149600" y="6715165"/>
            <a:ext cx="1270000" cy="1270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10" name="General template…"/>
          <p:cNvSpPr txBox="1"/>
          <p:nvPr/>
        </p:nvSpPr>
        <p:spPr>
          <a:xfrm>
            <a:off x="3016570" y="9726175"/>
            <a:ext cx="1424413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en-US" dirty="0"/>
              <a:t>Introducing DDD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965D8F5-C135-C243-816E-E832859A17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4004658" y="13289446"/>
            <a:ext cx="26858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3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" descr="Image"/>
          <p:cNvPicPr>
            <a:picLocks noChangeAspect="1"/>
          </p:cNvPicPr>
          <p:nvPr/>
        </p:nvPicPr>
        <p:blipFill rotWithShape="1">
          <a:blip r:embed="rId3"/>
          <a:srcRect b="3542"/>
          <a:stretch/>
        </p:blipFill>
        <p:spPr>
          <a:xfrm>
            <a:off x="-110756" y="0"/>
            <a:ext cx="24384000" cy="13230225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1"/>
          <p:cNvSpPr/>
          <p:nvPr/>
        </p:nvSpPr>
        <p:spPr>
          <a:xfrm>
            <a:off x="3149600" y="6715165"/>
            <a:ext cx="1270000" cy="1270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0" name="General template…"/>
          <p:cNvSpPr txBox="1"/>
          <p:nvPr/>
        </p:nvSpPr>
        <p:spPr>
          <a:xfrm>
            <a:off x="3016570" y="9295288"/>
            <a:ext cx="14244132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en-US" dirty="0"/>
              <a:t>Domain Events and Anti-corruption Layers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965D8F5-C135-C243-816E-E832859A17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4004658" y="13289446"/>
            <a:ext cx="26858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30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53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31</a:t>
            </a:fld>
            <a:endParaRPr/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1966931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Domain Events</a:t>
            </a:r>
          </a:p>
        </p:txBody>
      </p:sp>
      <p:sp>
        <p:nvSpPr>
          <p:cNvPr id="6" name="What is simply dummy text of the printing and typesetting industry has been the industry's standard dummy text ever since the 1500s when an unknown printer took a galley of type and scrambled it to make a type specimen book it has. What is simply dummy t">
            <a:extLst>
              <a:ext uri="{FF2B5EF4-FFF2-40B4-BE49-F238E27FC236}">
                <a16:creationId xmlns:a16="http://schemas.microsoft.com/office/drawing/2014/main" id="{63F79289-3DAE-450D-BA22-E641F4FB12DF}"/>
              </a:ext>
            </a:extLst>
          </p:cNvPr>
          <p:cNvSpPr txBox="1"/>
          <p:nvPr/>
        </p:nvSpPr>
        <p:spPr>
          <a:xfrm>
            <a:off x="1719953" y="3393542"/>
            <a:ext cx="15140691" cy="3114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Domain events alert that some activity occurred, or some state changed in the context and their domains can subscribe to the "news".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Domain events features:</a:t>
            </a:r>
            <a:b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- Can communicate outside of the domain</a:t>
            </a:r>
            <a:b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- Encapsulated as objects</a:t>
            </a:r>
            <a:b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- Each event is full-fledged class</a:t>
            </a:r>
          </a:p>
        </p:txBody>
      </p:sp>
    </p:spTree>
    <p:extLst>
      <p:ext uri="{BB962C8B-B14F-4D97-AF65-F5344CB8AC3E}">
        <p14:creationId xmlns:p14="http://schemas.microsoft.com/office/powerpoint/2010/main" val="206187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32</a:t>
            </a:fld>
            <a:endParaRPr/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1966931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Anti-corruption layer</a:t>
            </a:r>
          </a:p>
        </p:txBody>
      </p:sp>
      <p:sp>
        <p:nvSpPr>
          <p:cNvPr id="6" name="What is simply dummy text of the printing and typesetting industry has been the industry's standard dummy text ever since the 1500s when an unknown printer took a galley of type and scrambled it to make a type specimen book it has. What is simply dummy t">
            <a:extLst>
              <a:ext uri="{FF2B5EF4-FFF2-40B4-BE49-F238E27FC236}">
                <a16:creationId xmlns:a16="http://schemas.microsoft.com/office/drawing/2014/main" id="{63F79289-3DAE-450D-BA22-E641F4FB12DF}"/>
              </a:ext>
            </a:extLst>
          </p:cNvPr>
          <p:cNvSpPr txBox="1"/>
          <p:nvPr/>
        </p:nvSpPr>
        <p:spPr>
          <a:xfrm>
            <a:off x="1719953" y="3393542"/>
            <a:ext cx="15140691" cy="1821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Anti-corruption layers helps to prevent corruption in the domain model.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This layer translates the communication between layers, with this we're stopping corruption in our models.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659AE-7E20-335C-19F8-23EFF90BD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831" y="5536771"/>
            <a:ext cx="16646794" cy="652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5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" descr="Image"/>
          <p:cNvPicPr>
            <a:picLocks noChangeAspect="1"/>
          </p:cNvPicPr>
          <p:nvPr/>
        </p:nvPicPr>
        <p:blipFill rotWithShape="1">
          <a:blip r:embed="rId3"/>
          <a:srcRect b="3542"/>
          <a:stretch/>
        </p:blipFill>
        <p:spPr>
          <a:xfrm>
            <a:off x="0" y="0"/>
            <a:ext cx="24384000" cy="13230225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1"/>
          <p:cNvSpPr/>
          <p:nvPr/>
        </p:nvSpPr>
        <p:spPr>
          <a:xfrm>
            <a:off x="3149600" y="6715165"/>
            <a:ext cx="1270000" cy="1270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r>
              <a:rPr lang="en-US" dirty="0"/>
              <a:t>6</a:t>
            </a:r>
            <a:endParaRPr dirty="0"/>
          </a:p>
        </p:txBody>
      </p:sp>
      <p:sp>
        <p:nvSpPr>
          <p:cNvPr id="110" name="General template…"/>
          <p:cNvSpPr txBox="1"/>
          <p:nvPr/>
        </p:nvSpPr>
        <p:spPr>
          <a:xfrm>
            <a:off x="3016570" y="9726175"/>
            <a:ext cx="1424413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en-US" dirty="0"/>
              <a:t>Resources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965D8F5-C135-C243-816E-E832859A17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4004658" y="13289446"/>
            <a:ext cx="26858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33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867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34</a:t>
            </a:fld>
            <a:endParaRPr/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1966931"/>
            <a:ext cx="1984841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Domain-Driven Design: Tackling Complexity in the Heart of 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989AB-AC91-F2DB-0B50-D7BC19EA3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254" y="3191655"/>
            <a:ext cx="7382107" cy="982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8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35</a:t>
            </a:fld>
            <a:endParaRPr/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1966931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Other resources</a:t>
            </a:r>
          </a:p>
        </p:txBody>
      </p:sp>
      <p:sp>
        <p:nvSpPr>
          <p:cNvPr id="5" name="What is simply dummy text of the printing and typesetting industry has been the industry's standard dummy text ever since the 1500s when an unknown printer took a galley of type and scrambled it to make a type specimen book it has. What is simply dummy t">
            <a:extLst>
              <a:ext uri="{FF2B5EF4-FFF2-40B4-BE49-F238E27FC236}">
                <a16:creationId xmlns:a16="http://schemas.microsoft.com/office/drawing/2014/main" id="{0CF6CEA4-8D8B-497D-A2E1-A7975550C218}"/>
              </a:ext>
            </a:extLst>
          </p:cNvPr>
          <p:cNvSpPr txBox="1"/>
          <p:nvPr/>
        </p:nvSpPr>
        <p:spPr>
          <a:xfrm>
            <a:off x="1718042" y="3700405"/>
            <a:ext cx="16010486" cy="8669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As mentioned in the beginning there are many newer books about DDD.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Courses:</a:t>
            </a:r>
            <a:b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Domain-Driven Design Fundamentals (new version, 2021)</a:t>
            </a:r>
            <a:b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https://app.pluralsight.com/library/courses/fundamentals-domain-driven-design/table-of-contents</a:t>
            </a:r>
            <a:b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Domain-Driven Design Fundamentals (old version, from the same authors, 2014)</a:t>
            </a:r>
            <a:b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https://app.pluralsight.com/library/courses/domain-driven-design-fundamentals/table-of-contents</a:t>
            </a:r>
            <a:b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Domain-Driven Design in Practice</a:t>
            </a:r>
            <a:b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https://app.pluralsight.com/library/courses/domain-driven-design-in-practice/table-of-contents</a:t>
            </a:r>
            <a:b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Domain-Driven Design: Working with Legacy Projects</a:t>
            </a:r>
            <a:b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https://app.pluralsight.com/library/courses/domain-driven-design-legacy-projects/table-of-contents</a:t>
            </a:r>
            <a:b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Domain-Driven Design Path</a:t>
            </a:r>
            <a:b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https://app.pluralsight.com/paths/skill/domain-driven-design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Code repo:</a:t>
            </a:r>
            <a:b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https://github.com/ardalis/pluralsight-ddd-fundamentals</a:t>
            </a:r>
            <a:b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Links:</a:t>
            </a:r>
            <a:b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https://www.dddcommunity.org</a:t>
            </a:r>
            <a:b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https://www.domainlanguage.com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20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695" y="6408737"/>
            <a:ext cx="2716574" cy="89844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93063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764" name="What is simply dummy text of the printing and typesetting industry has been the industry's standard dummy text ever since the 1500s when an unknown printer took a galley of type and scrambled it to make a type specimen book it has. What is simply dummy t"/>
          <p:cNvSpPr txBox="1"/>
          <p:nvPr/>
        </p:nvSpPr>
        <p:spPr>
          <a:xfrm>
            <a:off x="2901983" y="3326280"/>
            <a:ext cx="5775578" cy="1821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Beginnings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Eric Evans 2003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1966931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DDD History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C40380-FCDD-C79C-5803-6B3C501B3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32" y="4973634"/>
            <a:ext cx="5238559" cy="7184749"/>
          </a:xfrm>
          <a:prstGeom prst="rect">
            <a:avLst/>
          </a:prstGeom>
        </p:spPr>
      </p:pic>
      <p:sp>
        <p:nvSpPr>
          <p:cNvPr id="4" name="What is simply dummy text of the printing and typesetting industry has been the industry's standard dummy text ever since the 1500s when an unknown printer took a galley of type and scrambled it to make a type specimen book it has. What is simply dummy t">
            <a:extLst>
              <a:ext uri="{FF2B5EF4-FFF2-40B4-BE49-F238E27FC236}">
                <a16:creationId xmlns:a16="http://schemas.microsoft.com/office/drawing/2014/main" id="{A1912D7E-21FB-83DC-A01B-6F9682830FFD}"/>
              </a:ext>
            </a:extLst>
          </p:cNvPr>
          <p:cNvSpPr txBox="1"/>
          <p:nvPr/>
        </p:nvSpPr>
        <p:spPr>
          <a:xfrm>
            <a:off x="12526899" y="3326280"/>
            <a:ext cx="9952708" cy="1821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Now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Many new DDD books                                  Many conferences 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B6ACB9-C075-4156-BF09-211B5E673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2663" y="4812372"/>
            <a:ext cx="6068272" cy="2753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947A7-BCB7-3FD8-7375-B4C456628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70052" y="4973635"/>
            <a:ext cx="3686689" cy="1337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5D3EC2-4F88-9ACF-0936-546695D846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79578" y="6404146"/>
            <a:ext cx="3677163" cy="14875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52D370-2EF4-538C-E9D4-B73499960B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50999" y="7984240"/>
            <a:ext cx="3705742" cy="13379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3EEC6A-EBCB-526F-97DA-49A3074668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50998" y="9403401"/>
            <a:ext cx="3667637" cy="13379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5C548B3-8964-5860-43F4-C69FC2FAC2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50998" y="10871029"/>
            <a:ext cx="3705743" cy="1506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995FAE-A55B-D65D-97E0-B616C967DF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72663" y="7543179"/>
            <a:ext cx="5830590" cy="496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8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764" name="What is simply dummy text of the printing and typesetting industry has been the industry's standard dummy text ever since the 1500s when an unknown printer took a galley of type and scrambled it to make a type specimen book it has. What is simply dummy t"/>
          <p:cNvSpPr txBox="1"/>
          <p:nvPr/>
        </p:nvSpPr>
        <p:spPr>
          <a:xfrm>
            <a:off x="1719953" y="3393542"/>
            <a:ext cx="13281207" cy="1436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Domain-Driven Design is an approach to software development that centers the development on programming a domain model that has rich understanding of the processes and rules of a domain.</a:t>
            </a:r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1966931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What is DDD?</a:t>
            </a:r>
          </a:p>
        </p:txBody>
      </p:sp>
    </p:spTree>
    <p:extLst>
      <p:ext uri="{BB962C8B-B14F-4D97-AF65-F5344CB8AC3E}">
        <p14:creationId xmlns:p14="http://schemas.microsoft.com/office/powerpoint/2010/main" val="238001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764" name="What is simply dummy text of the printing and typesetting industry has been the industry's standard dummy text ever since the 1500s when an unknown printer took a galley of type and scrambled it to make a type specimen book it has. What is simply dummy t"/>
          <p:cNvSpPr txBox="1"/>
          <p:nvPr/>
        </p:nvSpPr>
        <p:spPr>
          <a:xfrm>
            <a:off x="1719953" y="3393542"/>
            <a:ext cx="13281207" cy="220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marL="514350" indent="-514350" defTabSz="821531">
              <a:lnSpc>
                <a:spcPct val="100000"/>
              </a:lnSpc>
              <a:spcBef>
                <a:spcPts val="3000"/>
              </a:spcBef>
              <a:buAutoNum type="arabicPeriod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Interaction with domain experts</a:t>
            </a:r>
          </a:p>
          <a:p>
            <a:pPr marL="514350" indent="-514350" defTabSz="821531">
              <a:lnSpc>
                <a:spcPct val="100000"/>
              </a:lnSpc>
              <a:spcBef>
                <a:spcPts val="3000"/>
              </a:spcBef>
              <a:buAutoNum type="arabicPeriod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Model a single subdomain at a time</a:t>
            </a:r>
          </a:p>
          <a:p>
            <a:pPr marL="514350" indent="-514350" defTabSz="821531">
              <a:lnSpc>
                <a:spcPct val="100000"/>
              </a:lnSpc>
              <a:spcBef>
                <a:spcPts val="3000"/>
              </a:spcBef>
              <a:buAutoNum type="arabicPeriod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Implementation of subdomains</a:t>
            </a:r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1966931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DDD Core Themes</a:t>
            </a:r>
          </a:p>
        </p:txBody>
      </p:sp>
    </p:spTree>
    <p:extLst>
      <p:ext uri="{BB962C8B-B14F-4D97-AF65-F5344CB8AC3E}">
        <p14:creationId xmlns:p14="http://schemas.microsoft.com/office/powerpoint/2010/main" val="329757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764" name="What is simply dummy text of the printing and typesetting industry has been the industry's standard dummy text ever since the 1500s when an unknown printer took a galley of type and scrambled it to make a type specimen book it has. What is simply dummy t"/>
          <p:cNvSpPr txBox="1"/>
          <p:nvPr/>
        </p:nvSpPr>
        <p:spPr>
          <a:xfrm>
            <a:off x="1719953" y="3393542"/>
            <a:ext cx="15832067" cy="220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DDD is a really complex topic, this is just an introduction.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Also, DDD is for solving COMPLEX problems.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DDD isn't suitable for problems when there is little business domain complexity.</a:t>
            </a:r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1966931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DDD is Complex</a:t>
            </a:r>
          </a:p>
        </p:txBody>
      </p:sp>
    </p:spTree>
    <p:extLst>
      <p:ext uri="{BB962C8B-B14F-4D97-AF65-F5344CB8AC3E}">
        <p14:creationId xmlns:p14="http://schemas.microsoft.com/office/powerpoint/2010/main" val="32683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1966931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DDD Mind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5E80AC-BE7C-FCA6-8758-C092449EF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331" y="355718"/>
            <a:ext cx="14482704" cy="126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6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764" name="What is simply dummy text of the printing and typesetting industry has been the industry's standard dummy text ever since the 1500s when an unknown printer took a galley of type and scrambled it to make a type specimen book it has. What is simply dummy t"/>
          <p:cNvSpPr txBox="1"/>
          <p:nvPr/>
        </p:nvSpPr>
        <p:spPr>
          <a:xfrm>
            <a:off x="1719953" y="3393542"/>
            <a:ext cx="15832067" cy="1390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marL="514350" indent="-514350" defTabSz="821531">
              <a:lnSpc>
                <a:spcPct val="100000"/>
              </a:lnSpc>
              <a:spcBef>
                <a:spcPts val="3000"/>
              </a:spcBef>
              <a:buAutoNum type="arabicPeriod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Development is iterative. (the agile development methods are good fit.)</a:t>
            </a:r>
          </a:p>
          <a:p>
            <a:pPr marL="514350" indent="-514350" defTabSz="821531">
              <a:lnSpc>
                <a:spcPct val="100000"/>
              </a:lnSpc>
              <a:spcBef>
                <a:spcPts val="3000"/>
              </a:spcBef>
              <a:buAutoNum type="arabicPeriod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Developers and domain experts have a close relationship. (will be explained later)</a:t>
            </a:r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1966931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dirty="0"/>
              <a:t>DDD Prerequisites</a:t>
            </a:r>
          </a:p>
        </p:txBody>
      </p:sp>
    </p:spTree>
    <p:extLst>
      <p:ext uri="{BB962C8B-B14F-4D97-AF65-F5344CB8AC3E}">
        <p14:creationId xmlns:p14="http://schemas.microsoft.com/office/powerpoint/2010/main" val="238979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hite">
  <a:themeElements>
    <a:clrScheme name="Endava 2020">
      <a:dk1>
        <a:srgbClr val="48535B"/>
      </a:dk1>
      <a:lt1>
        <a:srgbClr val="FFFFFF"/>
      </a:lt1>
      <a:dk2>
        <a:srgbClr val="000000"/>
      </a:dk2>
      <a:lt2>
        <a:srgbClr val="F0F3F3"/>
      </a:lt2>
      <a:accent1>
        <a:srgbClr val="DE411A"/>
      </a:accent1>
      <a:accent2>
        <a:srgbClr val="379BD7"/>
      </a:accent2>
      <a:accent3>
        <a:srgbClr val="233237"/>
      </a:accent3>
      <a:accent4>
        <a:srgbClr val="C31900"/>
      </a:accent4>
      <a:accent5>
        <a:srgbClr val="EC6861"/>
      </a:accent5>
      <a:accent6>
        <a:srgbClr val="0AC3E6"/>
      </a:accent6>
      <a:hlink>
        <a:srgbClr val="285078"/>
      </a:hlink>
      <a:folHlink>
        <a:srgbClr val="7151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>
          <a:miter lim="400000"/>
        </a:ln>
        <a:extLst>
          <a:ext uri="{C572A759-6A51-4108-AA02-DFA0A04FC94B}">
            <ma14:wrappingTextBoxFlag xmlns="" xmlns:m="http://schemas.openxmlformats.org/officeDocument/2006/math" xmlns:a14="http://schemas.microsoft.com/office/drawing/2010/main" xmlns:ma14="http://schemas.microsoft.com/office/mac/drawingml/2011/main" xmlns:p="http://schemas.openxmlformats.org/presentationml/2006/main" xmlns:r="http://schemas.openxmlformats.org/officeDocument/2006/relationships" val="1"/>
          </a:ext>
        </a:extLst>
      </a:spPr>
      <a:bodyPr lIns="71437" tIns="71437" rIns="71437" bIns="71437">
        <a:spAutoFit/>
      </a:bodyPr>
      <a:lstStyle>
        <a:defPPr algn="l" defTabSz="821531">
          <a:lnSpc>
            <a:spcPct val="100000"/>
          </a:lnSpc>
          <a:spcBef>
            <a:spcPts val="3000"/>
          </a:spcBef>
          <a:defRPr sz="2000" b="0" cap="none" spc="0" dirty="0">
            <a:solidFill>
              <a:srgbClr val="5E5E5E"/>
            </a:solidFill>
            <a:latin typeface="Arial" panose="020B0604020202020204" pitchFamily="34" charset="0"/>
            <a:ea typeface="Helvetica Light"/>
            <a:cs typeface="Arial" panose="020B0604020202020204" pitchFamily="34" charset="0"/>
            <a:sym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70262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1" i="0" u="none" strike="noStrike" cap="all" spc="18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24C9EFDDA4574FB5B977863045B9E8" ma:contentTypeVersion="1817" ma:contentTypeDescription="Create a new document." ma:contentTypeScope="" ma:versionID="6b3e232f9b2548785b6aa3d9f8eeb524">
  <xsd:schema xmlns:xsd="http://www.w3.org/2001/XMLSchema" xmlns:xs="http://www.w3.org/2001/XMLSchema" xmlns:p="http://schemas.microsoft.com/office/2006/metadata/properties" xmlns:ns1="http://schemas.microsoft.com/sharepoint/v3" xmlns:ns2="9a90466d-298e-42c6-9514-fada4205df45" xmlns:ns3="b00bdadb-5151-4b9a-bcb6-794e3648a446" xmlns:ns4="72899ffe-c9be-4b57-81d3-c0709dcc2e4b" targetNamespace="http://schemas.microsoft.com/office/2006/metadata/properties" ma:root="true" ma:fieldsID="22c54d16fecb5957114f3293637d6e37" ns1:_="" ns2:_="" ns3:_="" ns4:_="">
    <xsd:import namespace="http://schemas.microsoft.com/sharepoint/v3"/>
    <xsd:import namespace="9a90466d-298e-42c6-9514-fada4205df45"/>
    <xsd:import namespace="b00bdadb-5151-4b9a-bcb6-794e3648a446"/>
    <xsd:import namespace="72899ffe-c9be-4b57-81d3-c0709dcc2e4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3:DLCPolicyLabelValue" minOccurs="0"/>
                <xsd:element ref="ns3:DLCPolicyLabelClientValue" minOccurs="0"/>
                <xsd:element ref="ns3:DLCPolicyLabelLock" minOccurs="0"/>
                <xsd:element ref="ns3:MediaServiceLocation" minOccurs="0"/>
                <xsd:element ref="ns1:_dlc_ExpireDateSaved" minOccurs="0"/>
                <xsd:element ref="ns1:_dlc_ExpireDate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24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5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bdadb-5151-4b9a-bcb6-794e3648a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DLCPolicyLabelValue" ma:index="20" nillable="true" ma:displayName="Label" ma:description="Stores the current value of the label." ma:internalName="DLCPolicyLabelValue" ma:readOnly="true">
      <xsd:simpleType>
        <xsd:restriction base="dms:Note">
          <xsd:maxLength value="255"/>
        </xsd:restriction>
      </xsd:simpleType>
    </xsd:element>
    <xsd:element name="DLCPolicyLabelClientValue" ma:index="21" nillable="true" ma:displayName="Client Label Value" ma:description="Stores the last label value computed on the client." ma:hidden="true" ma:internalName="DLCPolicyLabelClientValue" ma:readOnly="false">
      <xsd:simpleType>
        <xsd:restriction base="dms:Note"/>
      </xsd:simpleType>
    </xsd:element>
    <xsd:element name="DLCPolicyLabelLock" ma:index="22" nillable="true" ma:displayName="Label Locked" ma:description="Indicates whether the label should be updated when item properties are modified." ma:hidden="true" ma:internalName="DLCPolicyLabelLock" ma:readOnly="false">
      <xsd:simpleType>
        <xsd:restriction base="dms:Text"/>
      </xsd:simpleType>
    </xsd:element>
    <xsd:element name="MediaServiceLocation" ma:index="23" nillable="true" ma:displayName="MediaServiceLocation" ma:internalName="MediaServiceLocation" ma:readOnly="true">
      <xsd:simpleType>
        <xsd:restriction base="dms:Text"/>
      </xsd:simpleType>
    </xsd:element>
    <xsd:element name="MediaServiceAutoKeyPoints" ma:index="2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9ffe-c9be-4b57-81d3-c0709dcc2e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9a90466d-298e-42c6-9514-fada4205df45">27SRNQJM56W6-168782361-314882</_dlc_DocId>
    <_dlc_DocIdUrl xmlns="9a90466d-298e-42c6-9514-fada4205df45">
      <Url>https://endava.sharepoint.com/Group/SalesAndMarketing/_layouts/15/DocIdRedir.aspx?ID=27SRNQJM56W6-168782361-314882</Url>
      <Description>27SRNQJM56W6-168782361-314882</Description>
    </_dlc_DocIdUrl>
    <DLCPolicyLabelClientValue xmlns="b00bdadb-5151-4b9a-bcb6-794e3648a446" xsi:nil="true"/>
    <DLCPolicyLabelLock xmlns="b00bdadb-5151-4b9a-bcb6-794e3648a446" xsi:nil="true"/>
  </documentManagement>
</p:properties>
</file>

<file path=customXml/itemProps1.xml><?xml version="1.0" encoding="utf-8"?>
<ds:datastoreItem xmlns:ds="http://schemas.openxmlformats.org/officeDocument/2006/customXml" ds:itemID="{19683F7C-F819-47A2-B645-4CB8FB6646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90466d-298e-42c6-9514-fada4205df45"/>
    <ds:schemaRef ds:uri="b00bdadb-5151-4b9a-bcb6-794e3648a446"/>
    <ds:schemaRef ds:uri="72899ffe-c9be-4b57-81d3-c0709dcc2e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BDF74B-9CF7-4AA9-9E46-A5E60BA267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163CE5-3DCE-4934-9982-DBB0AAED674B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CA252F39-48A3-44C1-A017-18E80F9E3DED}">
  <ds:schemaRefs>
    <ds:schemaRef ds:uri="http://purl.org/dc/terms/"/>
    <ds:schemaRef ds:uri="http://purl.org/dc/dcmitype/"/>
    <ds:schemaRef ds:uri="http://www.w3.org/XML/1998/namespace"/>
    <ds:schemaRef ds:uri="http://schemas.microsoft.com/office/2006/documentManagement/types"/>
    <ds:schemaRef ds:uri="274df27e-4aba-4b06-8c8a-a0211f2f3712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734ff38e-bfc9-4a31-9d6c-a7833dcba625"/>
    <ds:schemaRef ds:uri="9a90466d-298e-42c6-9514-fada4205df45"/>
    <ds:schemaRef ds:uri="b00bdadb-5151-4b9a-bcb6-794e3648a44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1833</TotalTime>
  <Words>1052</Words>
  <Application>Microsoft Office PowerPoint</Application>
  <PresentationFormat>Custom</PresentationFormat>
  <Paragraphs>133</Paragraphs>
  <Slides>36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Helvetica</vt:lpstr>
      <vt:lpstr>Helvetica Light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Meto Trajkovski</cp:lastModifiedBy>
  <cp:revision>192</cp:revision>
  <dcterms:modified xsi:type="dcterms:W3CDTF">2023-01-26T14:14:31Z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0x010100F424C9EFDDA4574FB5B977863045B9E8</vt:lpwstr>
  </property>
  <property fmtid="{D5CDD505-2E9C-101B-9397-08002B2CF9AE}" pid="3" name="_dlc_DocIdItemGuid">
    <vt:lpwstr>cdb6bf2c-0d7e-4270-8902-829be0d9bc4b</vt:lpwstr>
  </property>
  <property fmtid="{D5CDD505-2E9C-101B-9397-08002B2CF9AE}" pid="4" name="_dlc_policyId">
    <vt:lpwstr/>
  </property>
  <property fmtid="{D5CDD505-2E9C-101B-9397-08002B2CF9AE}" pid="5" name="ItemRetentionFormula">
    <vt:lpwstr/>
  </property>
</Properties>
</file>